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9"/>
  </p:notesMasterIdLst>
  <p:handoutMasterIdLst>
    <p:handoutMasterId r:id="rId10"/>
  </p:handoutMasterIdLst>
  <p:sldIdLst>
    <p:sldId id="256" r:id="rId2"/>
    <p:sldId id="273" r:id="rId3"/>
    <p:sldId id="274" r:id="rId4"/>
    <p:sldId id="259" r:id="rId5"/>
    <p:sldId id="275" r:id="rId6"/>
    <p:sldId id="276" r:id="rId7"/>
    <p:sldId id="269" r:id="rId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>
          <p15:clr>
            <a:srgbClr val="A4A3A4"/>
          </p15:clr>
        </p15:guide>
        <p15:guide id="2" orient="horz" pos="4088">
          <p15:clr>
            <a:srgbClr val="A4A3A4"/>
          </p15:clr>
        </p15:guide>
        <p15:guide id="3" pos="5534">
          <p15:clr>
            <a:srgbClr val="A4A3A4"/>
          </p15:clr>
        </p15:guide>
        <p15:guide id="4" pos="2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ED7203"/>
    <a:srgbClr val="A0A0A0"/>
    <a:srgbClr val="414140"/>
    <a:srgbClr val="E5007E"/>
    <a:srgbClr val="009DDB"/>
    <a:srgbClr val="AEC9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26" autoAdjust="0"/>
  </p:normalViewPr>
  <p:slideViewPr>
    <p:cSldViewPr>
      <p:cViewPr>
        <p:scale>
          <a:sx n="80" d="100"/>
          <a:sy n="80" d="100"/>
        </p:scale>
        <p:origin x="1116" y="60"/>
      </p:cViewPr>
      <p:guideLst>
        <p:guide orient="horz" pos="232"/>
        <p:guide orient="horz" pos="4088"/>
        <p:guide pos="5534"/>
        <p:guide pos="2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4" d="100"/>
        <a:sy n="114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616" y="-90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C77D49B-F1AC-4F1F-8F92-46F6004F1379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387C9DC-0447-4934-BAC9-9D86903F2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301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AA33C3F-7EF9-4D12-B5C2-36B34E906DD1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47C5DB2-A8F9-479C-9732-D607C9747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57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" y="1276350"/>
            <a:ext cx="9144228" cy="2822448"/>
            <a:chOff x="1" y="1276350"/>
            <a:chExt cx="9144228" cy="2822448"/>
          </a:xfrm>
        </p:grpSpPr>
        <p:sp>
          <p:nvSpPr>
            <p:cNvPr id="6" name="bk object 16"/>
            <p:cNvSpPr/>
            <p:nvPr/>
          </p:nvSpPr>
          <p:spPr>
            <a:xfrm>
              <a:off x="1" y="1288478"/>
              <a:ext cx="9144228" cy="2794635"/>
            </a:xfrm>
            <a:custGeom>
              <a:avLst/>
              <a:gdLst/>
              <a:ahLst/>
              <a:cxnLst/>
              <a:rect l="l" t="t" r="r" b="b"/>
              <a:pathLst>
                <a:path w="3560445" h="2794635">
                  <a:moveTo>
                    <a:pt x="0" y="2794076"/>
                  </a:moveTo>
                  <a:lnTo>
                    <a:pt x="3560216" y="2794076"/>
                  </a:lnTo>
                  <a:lnTo>
                    <a:pt x="3560216" y="0"/>
                  </a:lnTo>
                  <a:lnTo>
                    <a:pt x="0" y="0"/>
                  </a:lnTo>
                  <a:lnTo>
                    <a:pt x="0" y="2794076"/>
                  </a:lnTo>
                  <a:close/>
                </a:path>
              </a:pathLst>
            </a:custGeom>
            <a:solidFill>
              <a:srgbClr val="F3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" y="1276350"/>
              <a:ext cx="5513832" cy="2822448"/>
            </a:xfrm>
            <a:prstGeom prst="rect">
              <a:avLst/>
            </a:prstGeom>
          </p:spPr>
        </p:pic>
      </p:grpSp>
      <p:sp>
        <p:nvSpPr>
          <p:cNvPr id="19" name="object 13"/>
          <p:cNvSpPr txBox="1"/>
          <p:nvPr userDrawn="1"/>
        </p:nvSpPr>
        <p:spPr>
          <a:xfrm>
            <a:off x="6107300" y="1594900"/>
            <a:ext cx="2134870" cy="1898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500"/>
              </a:lnSpc>
            </a:pPr>
            <a:r>
              <a:rPr sz="1900" spc="-15" dirty="0">
                <a:solidFill>
                  <a:srgbClr val="122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</a:t>
            </a:r>
            <a:r>
              <a:rPr sz="1900" spc="-25" dirty="0">
                <a:solidFill>
                  <a:srgbClr val="122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SMEs  </a:t>
            </a:r>
            <a:r>
              <a:rPr sz="1900" spc="-20" dirty="0">
                <a:solidFill>
                  <a:srgbClr val="122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Cornwall </a:t>
            </a:r>
            <a:r>
              <a:rPr sz="1900" spc="-15" dirty="0">
                <a:solidFill>
                  <a:srgbClr val="122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900" spc="-55" dirty="0">
                <a:solidFill>
                  <a:srgbClr val="122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15" dirty="0">
                <a:solidFill>
                  <a:srgbClr val="122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</a:t>
            </a:r>
            <a:r>
              <a:rPr sz="1900" spc="-20" dirty="0">
                <a:solidFill>
                  <a:srgbClr val="122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Isles </a:t>
            </a:r>
            <a:r>
              <a:rPr sz="1900" spc="-10" dirty="0">
                <a:solidFill>
                  <a:srgbClr val="122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900" spc="-20" dirty="0">
                <a:solidFill>
                  <a:srgbClr val="122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Scilly </a:t>
            </a:r>
            <a:r>
              <a:rPr sz="1900" spc="-10" dirty="0">
                <a:solidFill>
                  <a:srgbClr val="122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 </a:t>
            </a:r>
            <a:r>
              <a:rPr sz="1900" spc="-20" dirty="0">
                <a:solidFill>
                  <a:srgbClr val="122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</a:t>
            </a:r>
            <a:r>
              <a:rPr sz="1900" spc="-15" dirty="0">
                <a:solidFill>
                  <a:srgbClr val="122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grow  </a:t>
            </a:r>
            <a:r>
              <a:rPr sz="1900" dirty="0">
                <a:solidFill>
                  <a:srgbClr val="122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900" spc="-15" dirty="0">
                <a:solidFill>
                  <a:srgbClr val="122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sz="1900" spc="-20" dirty="0">
                <a:solidFill>
                  <a:srgbClr val="122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sz="1900" spc="-10" dirty="0">
                <a:solidFill>
                  <a:srgbClr val="122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 </a:t>
            </a:r>
            <a:r>
              <a:rPr sz="1900" dirty="0">
                <a:solidFill>
                  <a:srgbClr val="122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sz="1900" spc="-70" dirty="0">
                <a:solidFill>
                  <a:srgbClr val="122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20" dirty="0">
                <a:solidFill>
                  <a:srgbClr val="1223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market.</a:t>
            </a:r>
            <a:endParaRPr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523494"/>
            <a:ext cx="1124712" cy="478536"/>
          </a:xfrm>
          <a:prstGeom prst="rect">
            <a:avLst/>
          </a:prstGeom>
        </p:spPr>
      </p:pic>
      <p:sp>
        <p:nvSpPr>
          <p:cNvPr id="29" name="object 11"/>
          <p:cNvSpPr txBox="1"/>
          <p:nvPr userDrawn="1"/>
        </p:nvSpPr>
        <p:spPr>
          <a:xfrm>
            <a:off x="2098423" y="4446631"/>
            <a:ext cx="86423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15" dirty="0">
                <a:solidFill>
                  <a:srgbClr val="122314"/>
                </a:solidFill>
                <a:latin typeface="Akkurat"/>
                <a:cs typeface="Akkurat"/>
              </a:rPr>
              <a:t>Project</a:t>
            </a:r>
            <a:r>
              <a:rPr sz="800" spc="-50" dirty="0">
                <a:solidFill>
                  <a:srgbClr val="122314"/>
                </a:solidFill>
                <a:latin typeface="Akkurat"/>
                <a:cs typeface="Akkurat"/>
              </a:rPr>
              <a:t> </a:t>
            </a:r>
            <a:r>
              <a:rPr sz="800" spc="15" dirty="0">
                <a:solidFill>
                  <a:srgbClr val="122314"/>
                </a:solidFill>
                <a:latin typeface="Akkurat"/>
                <a:cs typeface="Akkurat"/>
              </a:rPr>
              <a:t>Partners:</a:t>
            </a:r>
            <a:endParaRPr sz="800" dirty="0">
              <a:latin typeface="Akkurat"/>
              <a:cs typeface="Akkurat"/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31"/>
          <a:stretch/>
        </p:blipFill>
        <p:spPr>
          <a:xfrm>
            <a:off x="475732" y="4221480"/>
            <a:ext cx="1587509" cy="2490215"/>
          </a:xfrm>
          <a:prstGeom prst="rect">
            <a:avLst/>
          </a:prstGeom>
        </p:spPr>
      </p:pic>
      <p:sp>
        <p:nvSpPr>
          <p:cNvPr id="31" name="object 10"/>
          <p:cNvSpPr/>
          <p:nvPr userDrawn="1"/>
        </p:nvSpPr>
        <p:spPr>
          <a:xfrm>
            <a:off x="1864799" y="4248000"/>
            <a:ext cx="0" cy="2431415"/>
          </a:xfrm>
          <a:custGeom>
            <a:avLst/>
            <a:gdLst/>
            <a:ahLst/>
            <a:cxnLst/>
            <a:rect l="l" t="t" r="r" b="b"/>
            <a:pathLst>
              <a:path h="2431415">
                <a:moveTo>
                  <a:pt x="0" y="0"/>
                </a:moveTo>
                <a:lnTo>
                  <a:pt x="0" y="2431148"/>
                </a:lnTo>
              </a:path>
            </a:pathLst>
          </a:custGeom>
          <a:ln w="317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Picture 2" descr="Z:\The Brand\ERDF and ESF Cornwall Project\Logos\BRE national solar centr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845" y="5318892"/>
            <a:ext cx="1562230" cy="56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Z:\The Brand\ERDF and ESF Cornwall Project\Logos\exeter uni logo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914" y="5318892"/>
            <a:ext cx="1380761" cy="56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Z:\The Brand\ERDF and ESF Cornwall Project\Logos\CIG Logo [plus writing]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000" y="4653473"/>
            <a:ext cx="3048000" cy="43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Z:\The Brand\ERDF and ESF Cornwall Project\Logos\CW_CIC logo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575" y="6132597"/>
            <a:ext cx="2063914" cy="46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854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P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474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660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" y="1276350"/>
            <a:ext cx="9144228" cy="2822448"/>
            <a:chOff x="1" y="1276350"/>
            <a:chExt cx="9144228" cy="2822448"/>
          </a:xfrm>
        </p:grpSpPr>
        <p:sp>
          <p:nvSpPr>
            <p:cNvPr id="8" name="bk object 16"/>
            <p:cNvSpPr/>
            <p:nvPr/>
          </p:nvSpPr>
          <p:spPr>
            <a:xfrm>
              <a:off x="1" y="1288478"/>
              <a:ext cx="9144228" cy="2794635"/>
            </a:xfrm>
            <a:custGeom>
              <a:avLst/>
              <a:gdLst/>
              <a:ahLst/>
              <a:cxnLst/>
              <a:rect l="l" t="t" r="r" b="b"/>
              <a:pathLst>
                <a:path w="3560445" h="2794635">
                  <a:moveTo>
                    <a:pt x="0" y="2794076"/>
                  </a:moveTo>
                  <a:lnTo>
                    <a:pt x="3560216" y="2794076"/>
                  </a:lnTo>
                  <a:lnTo>
                    <a:pt x="3560216" y="0"/>
                  </a:lnTo>
                  <a:lnTo>
                    <a:pt x="0" y="0"/>
                  </a:lnTo>
                  <a:lnTo>
                    <a:pt x="0" y="2794076"/>
                  </a:lnTo>
                  <a:close/>
                </a:path>
              </a:pathLst>
            </a:custGeom>
            <a:solidFill>
              <a:srgbClr val="F3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" y="1276350"/>
              <a:ext cx="5513832" cy="28224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716" y="4329100"/>
            <a:ext cx="5905225" cy="7200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5716" y="5049180"/>
            <a:ext cx="5904656" cy="75608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B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1" name="object 2"/>
          <p:cNvSpPr/>
          <p:nvPr userDrawn="1"/>
        </p:nvSpPr>
        <p:spPr>
          <a:xfrm>
            <a:off x="1864799" y="4248000"/>
            <a:ext cx="0" cy="2431415"/>
          </a:xfrm>
          <a:custGeom>
            <a:avLst/>
            <a:gdLst/>
            <a:ahLst/>
            <a:cxnLst/>
            <a:rect l="l" t="t" r="r" b="b"/>
            <a:pathLst>
              <a:path h="2431415">
                <a:moveTo>
                  <a:pt x="0" y="0"/>
                </a:moveTo>
                <a:lnTo>
                  <a:pt x="0" y="2431148"/>
                </a:lnTo>
              </a:path>
            </a:pathLst>
          </a:custGeom>
          <a:ln w="3175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3"/>
          <p:cNvSpPr txBox="1"/>
          <p:nvPr userDrawn="1"/>
        </p:nvSpPr>
        <p:spPr>
          <a:xfrm>
            <a:off x="6107300" y="1594900"/>
            <a:ext cx="2134870" cy="1923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500"/>
              </a:lnSpc>
            </a:pPr>
            <a:r>
              <a:rPr sz="1900" spc="-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</a:t>
            </a:r>
            <a:r>
              <a:rPr sz="1900" spc="-2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SMEs  </a:t>
            </a:r>
            <a:r>
              <a:rPr sz="1900" spc="-2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Cornwall </a:t>
            </a:r>
            <a:r>
              <a:rPr sz="1900" spc="-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900" spc="-5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</a:t>
            </a:r>
            <a:r>
              <a:rPr sz="1900" spc="-2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Isles </a:t>
            </a:r>
            <a:r>
              <a:rPr sz="1900" spc="-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900" spc="-2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Scilly </a:t>
            </a:r>
            <a:r>
              <a:rPr sz="1900" spc="-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 </a:t>
            </a:r>
            <a:r>
              <a:rPr sz="1900" spc="-2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</a:t>
            </a:r>
            <a:r>
              <a:rPr sz="1900" spc="-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grow  </a:t>
            </a:r>
            <a:r>
              <a:rPr sz="1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900" spc="-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sz="1900" spc="-2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sz="1900" spc="-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 </a:t>
            </a:r>
            <a:r>
              <a:rPr sz="1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sz="1900" spc="-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2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market.</a:t>
            </a:r>
            <a:endParaRPr sz="1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523494"/>
            <a:ext cx="1124712" cy="47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08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8775" y="3248980"/>
            <a:ext cx="3853185" cy="18091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775" y="5472000"/>
            <a:ext cx="3887972" cy="981336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>
              <a:defRPr sz="20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880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e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2662994"/>
            <a:ext cx="9144000" cy="1359065"/>
            <a:chOff x="0" y="2662994"/>
            <a:chExt cx="9144000" cy="1359065"/>
          </a:xfrm>
        </p:grpSpPr>
        <p:sp>
          <p:nvSpPr>
            <p:cNvPr id="6" name="object 3"/>
            <p:cNvSpPr/>
            <p:nvPr/>
          </p:nvSpPr>
          <p:spPr>
            <a:xfrm>
              <a:off x="0" y="2852991"/>
              <a:ext cx="9144000" cy="972185"/>
            </a:xfrm>
            <a:custGeom>
              <a:avLst/>
              <a:gdLst/>
              <a:ahLst/>
              <a:cxnLst/>
              <a:rect l="l" t="t" r="r" b="b"/>
              <a:pathLst>
                <a:path w="5760085" h="972185">
                  <a:moveTo>
                    <a:pt x="0" y="972007"/>
                  </a:moveTo>
                  <a:lnTo>
                    <a:pt x="5760008" y="972007"/>
                  </a:lnTo>
                  <a:lnTo>
                    <a:pt x="5760008" y="0"/>
                  </a:lnTo>
                  <a:lnTo>
                    <a:pt x="0" y="0"/>
                  </a:lnTo>
                  <a:lnTo>
                    <a:pt x="0" y="972007"/>
                  </a:lnTo>
                  <a:close/>
                </a:path>
              </a:pathLst>
            </a:custGeom>
            <a:solidFill>
              <a:srgbClr val="EFE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9330" y="2662994"/>
              <a:ext cx="2655020" cy="1359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6404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en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2662994"/>
            <a:ext cx="9144000" cy="1359065"/>
            <a:chOff x="0" y="2662994"/>
            <a:chExt cx="9144000" cy="1359065"/>
          </a:xfrm>
        </p:grpSpPr>
        <p:sp>
          <p:nvSpPr>
            <p:cNvPr id="7" name="object 3"/>
            <p:cNvSpPr/>
            <p:nvPr/>
          </p:nvSpPr>
          <p:spPr>
            <a:xfrm>
              <a:off x="0" y="2852991"/>
              <a:ext cx="9144000" cy="972185"/>
            </a:xfrm>
            <a:custGeom>
              <a:avLst/>
              <a:gdLst/>
              <a:ahLst/>
              <a:cxnLst/>
              <a:rect l="l" t="t" r="r" b="b"/>
              <a:pathLst>
                <a:path w="5760085" h="972185">
                  <a:moveTo>
                    <a:pt x="0" y="972007"/>
                  </a:moveTo>
                  <a:lnTo>
                    <a:pt x="5760008" y="972007"/>
                  </a:lnTo>
                  <a:lnTo>
                    <a:pt x="5760008" y="0"/>
                  </a:lnTo>
                  <a:lnTo>
                    <a:pt x="0" y="0"/>
                  </a:lnTo>
                  <a:lnTo>
                    <a:pt x="0" y="972007"/>
                  </a:lnTo>
                  <a:close/>
                </a:path>
              </a:pathLst>
            </a:custGeom>
            <a:solidFill>
              <a:srgbClr val="EFE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9330" y="2662994"/>
              <a:ext cx="2655020" cy="135906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980918"/>
            <a:ext cx="4824536" cy="61000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241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080000"/>
            <a:ext cx="842645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object 2"/>
          <p:cNvSpPr txBox="1">
            <a:spLocks noGrp="1"/>
          </p:cNvSpPr>
          <p:nvPr>
            <p:ph type="title" idx="4294967295"/>
          </p:nvPr>
        </p:nvSpPr>
        <p:spPr>
          <a:xfrm>
            <a:off x="347300" y="218918"/>
            <a:ext cx="59011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Slide Title 20pt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</a:p>
        </p:txBody>
      </p:sp>
      <p:sp>
        <p:nvSpPr>
          <p:cNvPr id="5" name="object 3"/>
          <p:cNvSpPr/>
          <p:nvPr userDrawn="1"/>
        </p:nvSpPr>
        <p:spPr>
          <a:xfrm>
            <a:off x="0" y="712591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288" y="191914"/>
            <a:ext cx="1234440" cy="40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37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0775" y="1080000"/>
            <a:ext cx="4035600" cy="54097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358887" y="1080000"/>
            <a:ext cx="4035600" cy="54097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object 2"/>
          <p:cNvSpPr txBox="1">
            <a:spLocks noGrp="1"/>
          </p:cNvSpPr>
          <p:nvPr>
            <p:ph type="title" idx="4294967295"/>
          </p:nvPr>
        </p:nvSpPr>
        <p:spPr>
          <a:xfrm>
            <a:off x="347300" y="218918"/>
            <a:ext cx="59011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Slide Title 20pt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</a:p>
        </p:txBody>
      </p:sp>
      <p:sp>
        <p:nvSpPr>
          <p:cNvPr id="6" name="object 3"/>
          <p:cNvSpPr/>
          <p:nvPr userDrawn="1"/>
        </p:nvSpPr>
        <p:spPr>
          <a:xfrm>
            <a:off x="0" y="712591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288" y="191914"/>
            <a:ext cx="1234440" cy="40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2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>
            <a:spLocks noGrp="1"/>
          </p:cNvSpPr>
          <p:nvPr>
            <p:ph type="title" idx="4294967295"/>
          </p:nvPr>
        </p:nvSpPr>
        <p:spPr>
          <a:xfrm>
            <a:off x="347300" y="218918"/>
            <a:ext cx="59011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Slide Title 20pt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</a:p>
        </p:txBody>
      </p:sp>
      <p:sp>
        <p:nvSpPr>
          <p:cNvPr id="4" name="object 3"/>
          <p:cNvSpPr/>
          <p:nvPr userDrawn="1"/>
        </p:nvSpPr>
        <p:spPr>
          <a:xfrm>
            <a:off x="0" y="712591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288" y="191914"/>
            <a:ext cx="1234440" cy="40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27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4000" y="872716"/>
            <a:ext cx="8856000" cy="5831968"/>
          </a:xfrm>
        </p:spPr>
        <p:txBody>
          <a:bodyPr/>
          <a:lstStyle>
            <a:lvl1pPr>
              <a:defRPr sz="2000"/>
            </a:lvl1pPr>
          </a:lstStyle>
          <a:p>
            <a:pPr lvl="0"/>
            <a:endParaRPr lang="en-GB" dirty="0"/>
          </a:p>
        </p:txBody>
      </p:sp>
      <p:sp>
        <p:nvSpPr>
          <p:cNvPr id="5" name="object 2"/>
          <p:cNvSpPr txBox="1">
            <a:spLocks noGrp="1"/>
          </p:cNvSpPr>
          <p:nvPr>
            <p:ph type="title" idx="4294967295"/>
          </p:nvPr>
        </p:nvSpPr>
        <p:spPr>
          <a:xfrm>
            <a:off x="347300" y="218918"/>
            <a:ext cx="59011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Slide Title 20pt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</a:p>
        </p:txBody>
      </p:sp>
      <p:sp>
        <p:nvSpPr>
          <p:cNvPr id="6" name="object 3"/>
          <p:cNvSpPr/>
          <p:nvPr userDrawn="1"/>
        </p:nvSpPr>
        <p:spPr>
          <a:xfrm>
            <a:off x="0" y="712591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288" y="191914"/>
            <a:ext cx="1234440" cy="40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34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87200"/>
            <a:ext cx="8441014" cy="7560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268760"/>
            <a:ext cx="8426450" cy="52209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41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9" r:id="rId2"/>
    <p:sldLayoutId id="2147483680" r:id="rId3"/>
    <p:sldLayoutId id="2147483681" r:id="rId4"/>
    <p:sldLayoutId id="2147483683" r:id="rId5"/>
    <p:sldLayoutId id="2147483671" r:id="rId6"/>
    <p:sldLayoutId id="2147483673" r:id="rId7"/>
    <p:sldLayoutId id="2147483675" r:id="rId8"/>
    <p:sldLayoutId id="2147483684" r:id="rId9"/>
    <p:sldLayoutId id="2147483682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rgbClr val="41414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rgbClr val="414140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rgbClr val="414140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rgbClr val="414140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1600" kern="1200">
          <a:solidFill>
            <a:srgbClr val="414140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1400" kern="1200">
          <a:solidFill>
            <a:srgbClr val="4141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50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2" y="775608"/>
            <a:ext cx="9076778" cy="242088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60000" y="187200"/>
            <a:ext cx="8441014" cy="469492"/>
          </a:xfrm>
        </p:spPr>
        <p:txBody>
          <a:bodyPr/>
          <a:lstStyle/>
          <a:p>
            <a:r>
              <a:rPr lang="en-GB" dirty="0" smtClean="0"/>
              <a:t>Penryn campus </a:t>
            </a:r>
            <a:r>
              <a:rPr lang="en-GB" dirty="0"/>
              <a:t>m</a:t>
            </a:r>
            <a:r>
              <a:rPr lang="en-GB" dirty="0" smtClean="0"/>
              <a:t>icro-grid project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0"/>
          </p:nvPr>
        </p:nvSpPr>
        <p:spPr>
          <a:xfrm>
            <a:off x="80745" y="3024716"/>
            <a:ext cx="8442127" cy="2232248"/>
          </a:xfrm>
        </p:spPr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/>
              <a:t>R&amp;D facility for SMEs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 smtClean="0"/>
              <a:t>Proof </a:t>
            </a:r>
            <a:r>
              <a:rPr lang="en-GB" dirty="0" smtClean="0"/>
              <a:t>of concept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 smtClean="0"/>
              <a:t>Teaching facility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 smtClean="0"/>
              <a:t>Research facility for academics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 smtClean="0"/>
              <a:t>Matlab-Simulink </a:t>
            </a:r>
            <a:r>
              <a:rPr lang="en-GB" dirty="0" smtClean="0"/>
              <a:t>simulation of new smart products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336288"/>
              </p:ext>
            </p:extLst>
          </p:nvPr>
        </p:nvGraphicFramePr>
        <p:xfrm>
          <a:off x="4113762" y="3537012"/>
          <a:ext cx="5030238" cy="25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Visio" r:id="rId4" imgW="4430277" imgH="2270478" progId="Visio.Drawing.11">
                  <p:embed/>
                </p:oleObj>
              </mc:Choice>
              <mc:Fallback>
                <p:oleObj name="Visio" r:id="rId4" imgW="4430277" imgH="227047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762" y="3537012"/>
                        <a:ext cx="5030238" cy="259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903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507" y="800708"/>
            <a:ext cx="7468069" cy="437717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60000" y="187200"/>
            <a:ext cx="8441014" cy="469492"/>
          </a:xfrm>
        </p:spPr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0" y="3392996"/>
            <a:ext cx="88209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Owned by Western Power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400 kVA transmission network until Indian Queens, then predominantly serviced by 33 kVA/11 kVA  distribution network;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F-route reached its capacity in March 2015, situated at the boundary between the S West peninsula and the main interconnected transmission network, this will not be reinforced until Hinckley Point C is commissioned…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Thermal constraints as well as voltage are common place across the regional network, causing barriers to deployment of renewable generation and energy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 side energy storage as yet unrecognised in the Grid Code; resulting in it being treated as generation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70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60000" y="187200"/>
            <a:ext cx="8441014" cy="469492"/>
          </a:xfrm>
        </p:spPr>
        <p:txBody>
          <a:bodyPr/>
          <a:lstStyle/>
          <a:p>
            <a:r>
              <a:rPr lang="en-GB" dirty="0" smtClean="0"/>
              <a:t>Positive News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0"/>
          </p:nvPr>
        </p:nvSpPr>
        <p:spPr>
          <a:xfrm>
            <a:off x="358887" y="3104964"/>
            <a:ext cx="8442127" cy="2592288"/>
          </a:xfrm>
        </p:spPr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 smtClean="0"/>
              <a:t>Despite domestic energy consumption rising by 3.4%, CO</a:t>
            </a:r>
            <a:r>
              <a:rPr lang="en-GB" baseline="30000" dirty="0" smtClean="0"/>
              <a:t>2</a:t>
            </a:r>
            <a:r>
              <a:rPr lang="en-GB" dirty="0" smtClean="0"/>
              <a:t> </a:t>
            </a:r>
            <a:r>
              <a:rPr lang="en-GB" dirty="0"/>
              <a:t>Emissions </a:t>
            </a:r>
            <a:r>
              <a:rPr lang="en-GB" b="1" dirty="0"/>
              <a:t>fell by 9.1 Million Tonnes</a:t>
            </a:r>
            <a:r>
              <a:rPr lang="en-GB" dirty="0"/>
              <a:t> between 2017-2018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 smtClean="0"/>
              <a:t>In 2018, </a:t>
            </a:r>
            <a:r>
              <a:rPr lang="en-GB" b="1" dirty="0" smtClean="0"/>
              <a:t>33%</a:t>
            </a:r>
            <a:r>
              <a:rPr lang="en-GB" dirty="0" smtClean="0"/>
              <a:t> of Generated electrical energy was from Renewable Sources (by </a:t>
            </a:r>
            <a:r>
              <a:rPr lang="en-GB" b="1" dirty="0" smtClean="0"/>
              <a:t>Q1 2019 </a:t>
            </a:r>
            <a:r>
              <a:rPr lang="en-GB" dirty="0" smtClean="0"/>
              <a:t>the figure had </a:t>
            </a:r>
            <a:r>
              <a:rPr lang="en-GB" b="1" dirty="0" smtClean="0"/>
              <a:t>increased to 35.8%</a:t>
            </a:r>
            <a:r>
              <a:rPr lang="en-GB" dirty="0" smtClean="0"/>
              <a:t>)</a:t>
            </a:r>
            <a:endParaRPr lang="en-GB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 smtClean="0"/>
              <a:t>An i</a:t>
            </a:r>
            <a:r>
              <a:rPr lang="en-GB" dirty="0" smtClean="0"/>
              <a:t>ncrease of </a:t>
            </a:r>
            <a:r>
              <a:rPr lang="en-GB" b="1" dirty="0" smtClean="0"/>
              <a:t>3.8% on 2017 </a:t>
            </a:r>
            <a:r>
              <a:rPr lang="en-GB" dirty="0" smtClean="0"/>
              <a:t>levels</a:t>
            </a:r>
            <a:endParaRPr lang="en-GB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b="1" dirty="0" smtClean="0"/>
              <a:t>44.3 GW </a:t>
            </a:r>
            <a:r>
              <a:rPr lang="en-GB" dirty="0" smtClean="0"/>
              <a:t>of renewable energy capacity across the UK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b="1" dirty="0" smtClean="0"/>
              <a:t>5.2% </a:t>
            </a:r>
            <a:r>
              <a:rPr lang="en-GB" dirty="0" smtClean="0"/>
              <a:t>of capacity is now </a:t>
            </a:r>
            <a:r>
              <a:rPr lang="en-GB" b="1" dirty="0" smtClean="0"/>
              <a:t>on-shore wind </a:t>
            </a:r>
            <a:r>
              <a:rPr lang="en-GB" dirty="0" smtClean="0"/>
              <a:t>generation</a:t>
            </a:r>
            <a:endParaRPr lang="en-GB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b="1" dirty="0" smtClean="0"/>
              <a:t>28%</a:t>
            </a:r>
            <a:r>
              <a:rPr lang="en-GB" dirty="0" smtClean="0"/>
              <a:t> of capacity is </a:t>
            </a:r>
            <a:r>
              <a:rPr lang="en-GB" b="1" dirty="0" smtClean="0"/>
              <a:t>off-shore wind </a:t>
            </a:r>
            <a:r>
              <a:rPr lang="en-GB" dirty="0" smtClean="0"/>
              <a:t>generation</a:t>
            </a:r>
          </a:p>
          <a:p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285515"/>
            <a:ext cx="54768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60000" y="187200"/>
            <a:ext cx="8441014" cy="469492"/>
          </a:xfrm>
        </p:spPr>
        <p:txBody>
          <a:bodyPr/>
          <a:lstStyle/>
          <a:p>
            <a:r>
              <a:rPr lang="en-GB" dirty="0" smtClean="0"/>
              <a:t>Opportunities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0"/>
          </p:nvPr>
        </p:nvSpPr>
        <p:spPr>
          <a:xfrm>
            <a:off x="358887" y="908720"/>
            <a:ext cx="8442127" cy="5148572"/>
          </a:xfrm>
        </p:spPr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 smtClean="0"/>
              <a:t>Deployment of energy storage devices into the distribution network could be the answer to decongesting the grid allowing for further renewable energy deployment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/>
              <a:t>C</a:t>
            </a:r>
            <a:r>
              <a:rPr lang="en-GB" dirty="0" smtClean="0"/>
              <a:t>urrent </a:t>
            </a:r>
            <a:r>
              <a:rPr lang="en-GB" dirty="0"/>
              <a:t>financial </a:t>
            </a:r>
            <a:r>
              <a:rPr lang="en-GB" dirty="0" smtClean="0"/>
              <a:t>models</a:t>
            </a:r>
            <a:r>
              <a:rPr lang="en-GB" dirty="0"/>
              <a:t> based on</a:t>
            </a:r>
            <a:r>
              <a:rPr lang="en-GB" dirty="0" smtClean="0"/>
              <a:t> </a:t>
            </a:r>
            <a:r>
              <a:rPr lang="en-GB" dirty="0"/>
              <a:t>available </a:t>
            </a:r>
            <a:r>
              <a:rPr lang="en-GB" dirty="0" smtClean="0"/>
              <a:t>income streams show </a:t>
            </a:r>
            <a:r>
              <a:rPr lang="en-GB" dirty="0"/>
              <a:t>payback </a:t>
            </a:r>
            <a:r>
              <a:rPr lang="en-GB" dirty="0" smtClean="0"/>
              <a:t>models of approx. 14 years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 smtClean="0"/>
              <a:t>Bank </a:t>
            </a:r>
            <a:r>
              <a:rPr lang="en-GB" dirty="0"/>
              <a:t>holiday weekend, May 2019; Record </a:t>
            </a:r>
            <a:r>
              <a:rPr lang="en-GB" b="1" dirty="0"/>
              <a:t>11 hours </a:t>
            </a:r>
            <a:r>
              <a:rPr lang="en-GB" dirty="0"/>
              <a:t>of continuous negative electricity pricing saw £MWh drop to </a:t>
            </a:r>
            <a:r>
              <a:rPr lang="en-GB" b="1" dirty="0"/>
              <a:t>-£12.16/MWh</a:t>
            </a:r>
          </a:p>
          <a:p>
            <a:endParaRPr lang="en-GB" b="1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/>
              <a:t>On Sunday May 26</a:t>
            </a:r>
            <a:r>
              <a:rPr lang="en-GB" baseline="30000" dirty="0"/>
              <a:t>th</a:t>
            </a:r>
            <a:r>
              <a:rPr lang="en-GB" dirty="0"/>
              <a:t> National Grid spent </a:t>
            </a:r>
            <a:r>
              <a:rPr lang="en-GB" b="1" dirty="0"/>
              <a:t>£6.6M </a:t>
            </a:r>
            <a:r>
              <a:rPr lang="en-GB" dirty="0"/>
              <a:t>on Grid Balancing </a:t>
            </a:r>
            <a:r>
              <a:rPr lang="en-GB" dirty="0" smtClean="0"/>
              <a:t>and Flexibility Services</a:t>
            </a:r>
            <a:endParaRPr lang="en-GB" dirty="0"/>
          </a:p>
          <a:p>
            <a:endParaRPr lang="en-GB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/>
              <a:t>According to Cornwall Insight (research and analysis firm) by 2034,</a:t>
            </a:r>
            <a:r>
              <a:rPr lang="en-GB" b="1" dirty="0"/>
              <a:t>10% </a:t>
            </a:r>
            <a:r>
              <a:rPr lang="en-GB" dirty="0"/>
              <a:t>of all half hourly settlement periods could produce </a:t>
            </a:r>
            <a:r>
              <a:rPr lang="en-GB" b="1" dirty="0"/>
              <a:t>negative </a:t>
            </a:r>
            <a:r>
              <a:rPr lang="en-GB" b="1" dirty="0" smtClean="0"/>
              <a:t>pricing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 smtClean="0"/>
              <a:t>As more and more fossil fuel powered plant comes off line, systematic spinning inertia lowers and grid frequency maintenance becomes a service the System </a:t>
            </a:r>
            <a:r>
              <a:rPr lang="en-GB" dirty="0" err="1" smtClean="0"/>
              <a:t>Opperator</a:t>
            </a:r>
            <a:r>
              <a:rPr lang="en-GB" dirty="0" smtClean="0"/>
              <a:t> must procure from new 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0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60000" y="187200"/>
            <a:ext cx="8441014" cy="469492"/>
          </a:xfrm>
        </p:spPr>
        <p:txBody>
          <a:bodyPr/>
          <a:lstStyle/>
          <a:p>
            <a:r>
              <a:rPr lang="en-GB" dirty="0" smtClean="0"/>
              <a:t>Penryn campus </a:t>
            </a:r>
            <a:r>
              <a:rPr lang="en-GB" dirty="0"/>
              <a:t>m</a:t>
            </a:r>
            <a:r>
              <a:rPr lang="en-GB" dirty="0" smtClean="0"/>
              <a:t>icro-grid project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99" y="872716"/>
            <a:ext cx="7344816" cy="570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60000" y="187200"/>
            <a:ext cx="8441014" cy="469492"/>
          </a:xfrm>
        </p:spPr>
        <p:txBody>
          <a:bodyPr/>
          <a:lstStyle/>
          <a:p>
            <a:r>
              <a:rPr lang="en-GB" dirty="0" smtClean="0"/>
              <a:t>Penryn campus </a:t>
            </a:r>
            <a:r>
              <a:rPr lang="en-GB" dirty="0"/>
              <a:t>m</a:t>
            </a:r>
            <a:r>
              <a:rPr lang="en-GB" dirty="0" smtClean="0"/>
              <a:t>icro-grid project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0"/>
          </p:nvPr>
        </p:nvSpPr>
        <p:spPr>
          <a:xfrm>
            <a:off x="179512" y="3825044"/>
            <a:ext cx="8442127" cy="2232248"/>
          </a:xfrm>
        </p:spPr>
        <p:txBody>
          <a:bodyPr/>
          <a:lstStyle/>
          <a:p>
            <a:r>
              <a:rPr lang="en-GB" dirty="0" smtClean="0"/>
              <a:t>SMEs engaged </a:t>
            </a:r>
            <a:r>
              <a:rPr lang="en-GB" dirty="0" smtClean="0"/>
              <a:t>in R&amp;D work to explore and develop</a:t>
            </a:r>
          </a:p>
          <a:p>
            <a:endParaRPr lang="en-GB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 smtClean="0"/>
              <a:t>Local monitoring and smart control of micro-grid; both loads and generation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 smtClean="0"/>
              <a:t>Demand Side Management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 smtClean="0"/>
              <a:t>Vehicle to Grid control and monitoring systems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 smtClean="0"/>
              <a:t>Aggregated supervisory platform, signalling, monitoring and control of multiple site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 smtClean="0"/>
              <a:t>Smart contracting; peer to peer energy trading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pic>
        <p:nvPicPr>
          <p:cNvPr id="4099" name="Picture 3" descr="7b95bf55-8513-4697-bc58-029df348ad0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203" y="1228318"/>
            <a:ext cx="2879993" cy="214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12a082e8-0814-4f26-a709-6b6d73e7cb5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32755"/>
            <a:ext cx="2856054" cy="214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13" y="911162"/>
            <a:ext cx="2546682" cy="339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2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P Theme">
  <a:themeElements>
    <a:clrScheme name="PRP 2015">
      <a:dk1>
        <a:srgbClr val="414140"/>
      </a:dk1>
      <a:lt1>
        <a:sysClr val="window" lastClr="FFFFFF"/>
      </a:lt1>
      <a:dk2>
        <a:srgbClr val="000000"/>
      </a:dk2>
      <a:lt2>
        <a:srgbClr val="EEECE1"/>
      </a:lt2>
      <a:accent1>
        <a:srgbClr val="009DDB"/>
      </a:accent1>
      <a:accent2>
        <a:srgbClr val="AEC90B"/>
      </a:accent2>
      <a:accent3>
        <a:srgbClr val="FCC200"/>
      </a:accent3>
      <a:accent4>
        <a:srgbClr val="E5007E"/>
      </a:accent4>
      <a:accent5>
        <a:srgbClr val="009D7B"/>
      </a:accent5>
      <a:accent6>
        <a:srgbClr val="ED7203"/>
      </a:accent6>
      <a:hlink>
        <a:srgbClr val="009DDB"/>
      </a:hlink>
      <a:folHlink>
        <a:srgbClr val="102A62"/>
      </a:folHlink>
    </a:clrScheme>
    <a:fontScheme name="PRP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400" b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3131</TotalTime>
  <Words>393</Words>
  <Application>Microsoft Office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Akkurat</vt:lpstr>
      <vt:lpstr>Arial</vt:lpstr>
      <vt:lpstr>Calibri</vt:lpstr>
      <vt:lpstr>PRP Theme</vt:lpstr>
      <vt:lpstr>Visio</vt:lpstr>
      <vt:lpstr>PowerPoint Presentation</vt:lpstr>
      <vt:lpstr>Penryn campus micro-grid project</vt:lpstr>
      <vt:lpstr>Challenges</vt:lpstr>
      <vt:lpstr>Positive News</vt:lpstr>
      <vt:lpstr>Opportunities</vt:lpstr>
      <vt:lpstr>Penryn campus micro-grid project</vt:lpstr>
      <vt:lpstr>Penryn campus micro-grid project</vt:lpstr>
    </vt:vector>
  </TitlesOfParts>
  <Company>PRP Architects LLP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Lester Clark</dc:creator>
  <cp:lastModifiedBy>Briers, Mark</cp:lastModifiedBy>
  <cp:revision>189</cp:revision>
  <dcterms:created xsi:type="dcterms:W3CDTF">2014-08-15T14:40:16Z</dcterms:created>
  <dcterms:modified xsi:type="dcterms:W3CDTF">2019-10-01T22:18:56Z</dcterms:modified>
</cp:coreProperties>
</file>